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75" r:id="rId3"/>
    <p:sldId id="257" r:id="rId4"/>
    <p:sldId id="258" r:id="rId5"/>
    <p:sldId id="274"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415" autoAdjust="0"/>
    <p:restoredTop sz="93298" autoAdjust="0"/>
  </p:normalViewPr>
  <p:slideViewPr>
    <p:cSldViewPr>
      <p:cViewPr varScale="1">
        <p:scale>
          <a:sx n="86" d="100"/>
          <a:sy n="86" d="100"/>
        </p:scale>
        <p:origin x="-894" y="-90"/>
      </p:cViewPr>
      <p:guideLst>
        <p:guide orient="horz" pos="2160"/>
        <p:guide pos="2880"/>
      </p:guideLst>
    </p:cSldViewPr>
  </p:slideViewPr>
  <p:notesTextViewPr>
    <p:cViewPr>
      <p:scale>
        <a:sx n="100" d="100"/>
        <a:sy n="100" d="100"/>
      </p:scale>
      <p:origin x="0" y="0"/>
    </p:cViewPr>
  </p:notesTextViewPr>
  <p:sorterViewPr>
    <p:cViewPr>
      <p:scale>
        <a:sx n="60" d="100"/>
        <a:sy n="60" d="100"/>
      </p:scale>
      <p:origin x="0" y="8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9DA4D1-3BE7-42B7-9E1F-96D9A6405E3B}" type="datetimeFigureOut">
              <a:rPr lang="es-CO" smtClean="0"/>
              <a:pPr/>
              <a:t>12/03/2015</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038B66-9966-43F3-AD0D-FD917308B9B1}" type="slidenum">
              <a:rPr lang="es-CO" smtClean="0"/>
              <a:pPr/>
              <a:t>‹Nº›</a:t>
            </a:fld>
            <a:endParaRPr lang="es-CO"/>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21038B66-9966-43F3-AD0D-FD917308B9B1}" type="slidenum">
              <a:rPr lang="es-CO" smtClean="0"/>
              <a:pPr/>
              <a:t>4</a:t>
            </a:fld>
            <a:endParaRPr lang="es-C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21038B66-9966-43F3-AD0D-FD917308B9B1}" type="slidenum">
              <a:rPr lang="es-CO" smtClean="0"/>
              <a:pPr/>
              <a:t>17</a:t>
            </a:fld>
            <a:endParaRPr lang="es-CO"/>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8" name="27 Marcador de fecha"/>
          <p:cNvSpPr>
            <a:spLocks noGrp="1"/>
          </p:cNvSpPr>
          <p:nvPr>
            <p:ph type="dt" sz="half" idx="10"/>
          </p:nvPr>
        </p:nvSpPr>
        <p:spPr/>
        <p:txBody>
          <a:bodyPr/>
          <a:lstStyle>
            <a:extLst/>
          </a:lstStyle>
          <a:p>
            <a:fld id="{175232C7-E665-463F-9CC6-D275DD1BB1EE}" type="datetimeFigureOut">
              <a:rPr lang="es-CO" smtClean="0"/>
              <a:pPr/>
              <a:t>12/03/2015</a:t>
            </a:fld>
            <a:endParaRPr lang="es-CO"/>
          </a:p>
        </p:txBody>
      </p:sp>
      <p:sp>
        <p:nvSpPr>
          <p:cNvPr id="17" name="16 Marcador de pie de página"/>
          <p:cNvSpPr>
            <a:spLocks noGrp="1"/>
          </p:cNvSpPr>
          <p:nvPr>
            <p:ph type="ftr" sz="quarter" idx="11"/>
          </p:nvPr>
        </p:nvSpPr>
        <p:spPr/>
        <p:txBody>
          <a:bodyPr/>
          <a:lstStyle>
            <a:extLst/>
          </a:lstStyle>
          <a:p>
            <a:endParaRPr lang="es-CO"/>
          </a:p>
        </p:txBody>
      </p:sp>
      <p:sp>
        <p:nvSpPr>
          <p:cNvPr id="29" name="28 Marcador de número de diapositiva"/>
          <p:cNvSpPr>
            <a:spLocks noGrp="1"/>
          </p:cNvSpPr>
          <p:nvPr>
            <p:ph type="sldNum" sz="quarter" idx="12"/>
          </p:nvPr>
        </p:nvSpPr>
        <p:spPr/>
        <p:txBody>
          <a:bodyPr/>
          <a:lstStyle>
            <a:extLst/>
          </a:lstStyle>
          <a:p>
            <a:fld id="{2BCF3332-F949-45C2-A154-70C3AC37E1D7}" type="slidenum">
              <a:rPr lang="es-CO" smtClean="0"/>
              <a:pPr/>
              <a:t>‹Nº›</a:t>
            </a:fld>
            <a:endParaRPr lang="es-CO"/>
          </a:p>
        </p:txBody>
      </p:sp>
      <p:sp>
        <p:nvSpPr>
          <p:cNvPr id="32" name="31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Rectángulo"/>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Rectángulo"/>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Rectángulo"/>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Rectángulo"/>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56" name="55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dissolve/>
    <p:sndAc>
      <p:stSnd>
        <p:snd r:embed="rId1" name="laser.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75232C7-E665-463F-9CC6-D275DD1BB1EE}" type="datetimeFigureOut">
              <a:rPr lang="es-CO" smtClean="0"/>
              <a:pPr/>
              <a:t>12/03/2015</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2BCF3332-F949-45C2-A154-70C3AC37E1D7}" type="slidenum">
              <a:rPr lang="es-CO" smtClean="0"/>
              <a:pPr/>
              <a:t>‹Nº›</a:t>
            </a:fld>
            <a:endParaRPr lang="es-CO"/>
          </a:p>
        </p:txBody>
      </p:sp>
    </p:spTree>
  </p:cSld>
  <p:clrMapOvr>
    <a:masterClrMapping/>
  </p:clrMapOvr>
  <p:transition>
    <p:dissolve/>
    <p:sndAc>
      <p:stSnd>
        <p:snd r:embed="rId1" name="laser.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981200" cy="5851525"/>
          </a:xfrm>
        </p:spPr>
        <p:txBody>
          <a:bodyPr vert="eaVert" anchor="ct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09600" y="274639"/>
            <a:ext cx="58674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75232C7-E665-463F-9CC6-D275DD1BB1EE}" type="datetimeFigureOut">
              <a:rPr lang="es-CO" smtClean="0"/>
              <a:pPr/>
              <a:t>12/03/2015</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2BCF3332-F949-45C2-A154-70C3AC37E1D7}" type="slidenum">
              <a:rPr lang="es-CO" smtClean="0"/>
              <a:pPr/>
              <a:t>‹Nº›</a:t>
            </a:fld>
            <a:endParaRPr lang="es-CO"/>
          </a:p>
        </p:txBody>
      </p:sp>
    </p:spTree>
  </p:cSld>
  <p:clrMapOvr>
    <a:masterClrMapping/>
  </p:clrMapOvr>
  <p:transition>
    <p:dissolve/>
    <p:sndAc>
      <p:stSnd>
        <p:snd r:embed="rId1" name="laser.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75232C7-E665-463F-9CC6-D275DD1BB1EE}" type="datetimeFigureOut">
              <a:rPr lang="es-CO" smtClean="0"/>
              <a:pPr/>
              <a:t>12/03/2015</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2BCF3332-F949-45C2-A154-70C3AC37E1D7}" type="slidenum">
              <a:rPr lang="es-CO" smtClean="0"/>
              <a:pPr/>
              <a:t>‹Nº›</a:t>
            </a:fld>
            <a:endParaRPr lang="es-CO"/>
          </a:p>
        </p:txBody>
      </p:sp>
    </p:spTree>
  </p:cSld>
  <p:clrMapOvr>
    <a:masterClrMapping/>
  </p:clrMapOvr>
  <p:transition>
    <p:dissolve/>
    <p:sndAc>
      <p:stSnd>
        <p:snd r:embed="rId1" name="laser.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4" name="13 Forma libre"/>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Forma libre"/>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Forma libre"/>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Forma libre"/>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Forma libre"/>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Forma libre"/>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Forma libre"/>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Forma libre"/>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Forma libre"/>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Forma libre"/>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Forma libre"/>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Forma libre"/>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Forma libre"/>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Forma libre"/>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Forma libre"/>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Marcador de texto"/>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175232C7-E665-463F-9CC6-D275DD1BB1EE}" type="datetimeFigureOut">
              <a:rPr lang="es-CO" smtClean="0"/>
              <a:pPr/>
              <a:t>12/03/2015</a:t>
            </a:fld>
            <a:endParaRPr lang="es-CO"/>
          </a:p>
        </p:txBody>
      </p:sp>
      <p:sp>
        <p:nvSpPr>
          <p:cNvPr id="5" name="4 Marcador de pie de página"/>
          <p:cNvSpPr>
            <a:spLocks noGrp="1"/>
          </p:cNvSpPr>
          <p:nvPr>
            <p:ph type="ftr" sz="quarter" idx="11"/>
          </p:nvPr>
        </p:nvSpPr>
        <p:spPr/>
        <p:txBody>
          <a:bodyPr/>
          <a:lstStyle>
            <a:extLst/>
          </a:lstStyle>
          <a:p>
            <a:endParaRPr lang="es-CO"/>
          </a:p>
        </p:txBody>
      </p:sp>
      <p:sp>
        <p:nvSpPr>
          <p:cNvPr id="6" name="5 Marcador de número de diapositiva"/>
          <p:cNvSpPr>
            <a:spLocks noGrp="1"/>
          </p:cNvSpPr>
          <p:nvPr>
            <p:ph type="sldNum" sz="quarter" idx="12"/>
          </p:nvPr>
        </p:nvSpPr>
        <p:spPr/>
        <p:txBody>
          <a:bodyPr/>
          <a:lstStyle>
            <a:extLst/>
          </a:lstStyle>
          <a:p>
            <a:fld id="{2BCF3332-F949-45C2-A154-70C3AC37E1D7}" type="slidenum">
              <a:rPr lang="es-CO" smtClean="0"/>
              <a:pPr/>
              <a:t>‹Nº›</a:t>
            </a:fld>
            <a:endParaRPr lang="es-CO"/>
          </a:p>
        </p:txBody>
      </p:sp>
      <p:sp>
        <p:nvSpPr>
          <p:cNvPr id="7" name="6 Rectángulo"/>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s-ES" smtClean="0"/>
              <a:t>Haga clic para modificar el estilo de título del patrón</a:t>
            </a:r>
            <a:endParaRPr kumimoji="0" lang="en-US"/>
          </a:p>
        </p:txBody>
      </p:sp>
      <p:sp>
        <p:nvSpPr>
          <p:cNvPr id="8" name="7 Rectángulo"/>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Rectángulo"/>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Rectángulo"/>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dissolve/>
    <p:sndAc>
      <p:stSnd>
        <p:snd r:embed="rId1" name="laser.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2064"/>
            <a:ext cx="8229600" cy="9144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175232C7-E665-463F-9CC6-D275DD1BB1EE}" type="datetimeFigureOut">
              <a:rPr lang="es-CO" smtClean="0"/>
              <a:pPr/>
              <a:t>12/03/2015</a:t>
            </a:fld>
            <a:endParaRPr lang="es-CO"/>
          </a:p>
        </p:txBody>
      </p:sp>
      <p:sp>
        <p:nvSpPr>
          <p:cNvPr id="6" name="5 Marcador de pie de página"/>
          <p:cNvSpPr>
            <a:spLocks noGrp="1"/>
          </p:cNvSpPr>
          <p:nvPr>
            <p:ph type="ftr" sz="quarter" idx="11"/>
          </p:nvPr>
        </p:nvSpPr>
        <p:spPr/>
        <p:txBody>
          <a:bodyPr/>
          <a:lstStyle>
            <a:extLst/>
          </a:lstStyle>
          <a:p>
            <a:endParaRPr lang="es-CO"/>
          </a:p>
        </p:txBody>
      </p:sp>
      <p:sp>
        <p:nvSpPr>
          <p:cNvPr id="7" name="6 Marcador de número de diapositiva"/>
          <p:cNvSpPr>
            <a:spLocks noGrp="1"/>
          </p:cNvSpPr>
          <p:nvPr>
            <p:ph type="sldNum" sz="quarter" idx="12"/>
          </p:nvPr>
        </p:nvSpPr>
        <p:spPr/>
        <p:txBody>
          <a:bodyPr/>
          <a:lstStyle>
            <a:extLst/>
          </a:lstStyle>
          <a:p>
            <a:fld id="{2BCF3332-F949-45C2-A154-70C3AC37E1D7}" type="slidenum">
              <a:rPr lang="es-CO" smtClean="0"/>
              <a:pPr/>
              <a:t>‹Nº›</a:t>
            </a:fld>
            <a:endParaRPr lang="es-CO"/>
          </a:p>
        </p:txBody>
      </p:sp>
    </p:spTree>
  </p:cSld>
  <p:clrMapOvr>
    <a:masterClrMapping/>
  </p:clrMapOvr>
  <p:transition>
    <p:dissolve/>
    <p:sndAc>
      <p:stSnd>
        <p:snd r:embed="rId1" name="laser.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5" name="24 Rectángulo"/>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504824" y="512064"/>
            <a:ext cx="7772400" cy="914400"/>
          </a:xfrm>
        </p:spPr>
        <p:txBody>
          <a:bodyPr anchor="t"/>
          <a:lstStyle>
            <a:lvl1pPr>
              <a:defRPr sz="400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175232C7-E665-463F-9CC6-D275DD1BB1EE}" type="datetimeFigureOut">
              <a:rPr lang="es-CO" smtClean="0"/>
              <a:pPr/>
              <a:t>12/03/2015</a:t>
            </a:fld>
            <a:endParaRPr lang="es-CO"/>
          </a:p>
        </p:txBody>
      </p:sp>
      <p:sp>
        <p:nvSpPr>
          <p:cNvPr id="8" name="7 Marcador de pie de página"/>
          <p:cNvSpPr>
            <a:spLocks noGrp="1"/>
          </p:cNvSpPr>
          <p:nvPr>
            <p:ph type="ftr" sz="quarter" idx="11"/>
          </p:nvPr>
        </p:nvSpPr>
        <p:spPr/>
        <p:txBody>
          <a:bodyPr/>
          <a:lstStyle>
            <a:extLst/>
          </a:lstStyle>
          <a:p>
            <a:endParaRPr lang="es-CO"/>
          </a:p>
        </p:txBody>
      </p:sp>
      <p:sp>
        <p:nvSpPr>
          <p:cNvPr id="9" name="8 Marcador de número de diapositiva"/>
          <p:cNvSpPr>
            <a:spLocks noGrp="1"/>
          </p:cNvSpPr>
          <p:nvPr>
            <p:ph type="sldNum" sz="quarter" idx="12"/>
          </p:nvPr>
        </p:nvSpPr>
        <p:spPr/>
        <p:txBody>
          <a:bodyPr/>
          <a:lstStyle>
            <a:extLst/>
          </a:lstStyle>
          <a:p>
            <a:fld id="{2BCF3332-F949-45C2-A154-70C3AC37E1D7}" type="slidenum">
              <a:rPr lang="es-CO" smtClean="0"/>
              <a:pPr/>
              <a:t>‹Nº›</a:t>
            </a:fld>
            <a:endParaRPr lang="es-CO"/>
          </a:p>
        </p:txBody>
      </p:sp>
      <p:sp>
        <p:nvSpPr>
          <p:cNvPr id="16" name="15 Rectángulo"/>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Rectángulo"/>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Rectángulo"/>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Rectángulo"/>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Rectángulo"/>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Rectángulo"/>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Rectángulo"/>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Rectángulo"/>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Rectángulo"/>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transition>
    <p:dissolve/>
    <p:sndAc>
      <p:stSnd>
        <p:snd r:embed="rId1" name="laser.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512064"/>
            <a:ext cx="7772400" cy="914400"/>
          </a:xfrm>
        </p:spPr>
        <p:txBody>
          <a:bodyPr/>
          <a:lstStyle>
            <a:lvl1pPr>
              <a:defRPr sz="4000" cap="none" baseline="0"/>
            </a:lvl1pPr>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175232C7-E665-463F-9CC6-D275DD1BB1EE}" type="datetimeFigureOut">
              <a:rPr lang="es-CO" smtClean="0"/>
              <a:pPr/>
              <a:t>12/03/2015</a:t>
            </a:fld>
            <a:endParaRPr lang="es-CO"/>
          </a:p>
        </p:txBody>
      </p:sp>
      <p:sp>
        <p:nvSpPr>
          <p:cNvPr id="4" name="3 Marcador de pie de página"/>
          <p:cNvSpPr>
            <a:spLocks noGrp="1"/>
          </p:cNvSpPr>
          <p:nvPr>
            <p:ph type="ftr" sz="quarter" idx="11"/>
          </p:nvPr>
        </p:nvSpPr>
        <p:spPr/>
        <p:txBody>
          <a:bodyPr/>
          <a:lstStyle>
            <a:extLst/>
          </a:lstStyle>
          <a:p>
            <a:endParaRPr lang="es-CO"/>
          </a:p>
        </p:txBody>
      </p:sp>
      <p:sp>
        <p:nvSpPr>
          <p:cNvPr id="5" name="4 Marcador de número de diapositiva"/>
          <p:cNvSpPr>
            <a:spLocks noGrp="1"/>
          </p:cNvSpPr>
          <p:nvPr>
            <p:ph type="sldNum" sz="quarter" idx="12"/>
          </p:nvPr>
        </p:nvSpPr>
        <p:spPr/>
        <p:txBody>
          <a:bodyPr/>
          <a:lstStyle>
            <a:extLst/>
          </a:lstStyle>
          <a:p>
            <a:fld id="{2BCF3332-F949-45C2-A154-70C3AC37E1D7}" type="slidenum">
              <a:rPr lang="es-CO" smtClean="0"/>
              <a:pPr/>
              <a:t>‹Nº›</a:t>
            </a:fld>
            <a:endParaRPr lang="es-CO"/>
          </a:p>
        </p:txBody>
      </p:sp>
    </p:spTree>
  </p:cSld>
  <p:clrMapOvr>
    <a:masterClrMapping/>
  </p:clrMapOvr>
  <p:transition>
    <p:dissolve/>
    <p:sndAc>
      <p:stSnd>
        <p:snd r:embed="rId1" name="laser.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175232C7-E665-463F-9CC6-D275DD1BB1EE}" type="datetimeFigureOut">
              <a:rPr lang="es-CO" smtClean="0"/>
              <a:pPr/>
              <a:t>12/03/2015</a:t>
            </a:fld>
            <a:endParaRPr lang="es-CO"/>
          </a:p>
        </p:txBody>
      </p:sp>
      <p:sp>
        <p:nvSpPr>
          <p:cNvPr id="3" name="2 Marcador de pie de página"/>
          <p:cNvSpPr>
            <a:spLocks noGrp="1"/>
          </p:cNvSpPr>
          <p:nvPr>
            <p:ph type="ftr" sz="quarter" idx="11"/>
          </p:nvPr>
        </p:nvSpPr>
        <p:spPr/>
        <p:txBody>
          <a:bodyPr/>
          <a:lstStyle>
            <a:extLst/>
          </a:lstStyle>
          <a:p>
            <a:endParaRPr lang="es-CO"/>
          </a:p>
        </p:txBody>
      </p:sp>
      <p:sp>
        <p:nvSpPr>
          <p:cNvPr id="4" name="3 Marcador de número de diapositiva"/>
          <p:cNvSpPr>
            <a:spLocks noGrp="1"/>
          </p:cNvSpPr>
          <p:nvPr>
            <p:ph type="sldNum" sz="quarter" idx="12"/>
          </p:nvPr>
        </p:nvSpPr>
        <p:spPr/>
        <p:txBody>
          <a:bodyPr/>
          <a:lstStyle>
            <a:extLst/>
          </a:lstStyle>
          <a:p>
            <a:fld id="{2BCF3332-F949-45C2-A154-70C3AC37E1D7}" type="slidenum">
              <a:rPr lang="es-CO" smtClean="0"/>
              <a:pPr/>
              <a:t>‹Nº›</a:t>
            </a:fld>
            <a:endParaRPr lang="es-CO"/>
          </a:p>
        </p:txBody>
      </p:sp>
    </p:spTree>
  </p:cSld>
  <p:clrMapOvr>
    <a:masterClrMapping/>
  </p:clrMapOvr>
  <p:transition>
    <p:dissolve/>
    <p:sndAc>
      <p:stSnd>
        <p:snd r:embed="rId1" name="laser.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273050"/>
            <a:ext cx="8229600" cy="1162050"/>
          </a:xfrm>
        </p:spPr>
        <p:txBody>
          <a:bodyPr anchor="ctr"/>
          <a:lstStyle>
            <a:lvl1pPr algn="l">
              <a:buNone/>
              <a:defRPr sz="3600" b="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175232C7-E665-463F-9CC6-D275DD1BB1EE}" type="datetimeFigureOut">
              <a:rPr lang="es-CO" smtClean="0"/>
              <a:pPr/>
              <a:t>12/03/2015</a:t>
            </a:fld>
            <a:endParaRPr lang="es-CO"/>
          </a:p>
        </p:txBody>
      </p:sp>
      <p:sp>
        <p:nvSpPr>
          <p:cNvPr id="6" name="5 Marcador de pie de página"/>
          <p:cNvSpPr>
            <a:spLocks noGrp="1"/>
          </p:cNvSpPr>
          <p:nvPr>
            <p:ph type="ftr" sz="quarter" idx="11"/>
          </p:nvPr>
        </p:nvSpPr>
        <p:spPr/>
        <p:txBody>
          <a:bodyPr/>
          <a:lstStyle>
            <a:extLst/>
          </a:lstStyle>
          <a:p>
            <a:endParaRPr lang="es-CO"/>
          </a:p>
        </p:txBody>
      </p:sp>
      <p:sp>
        <p:nvSpPr>
          <p:cNvPr id="7" name="6 Marcador de número de diapositiva"/>
          <p:cNvSpPr>
            <a:spLocks noGrp="1"/>
          </p:cNvSpPr>
          <p:nvPr>
            <p:ph type="sldNum" sz="quarter" idx="12"/>
          </p:nvPr>
        </p:nvSpPr>
        <p:spPr/>
        <p:txBody>
          <a:bodyPr/>
          <a:lstStyle>
            <a:extLst/>
          </a:lstStyle>
          <a:p>
            <a:fld id="{2BCF3332-F949-45C2-A154-70C3AC37E1D7}" type="slidenum">
              <a:rPr lang="es-CO" smtClean="0"/>
              <a:pPr/>
              <a:t>‹Nº›</a:t>
            </a:fld>
            <a:endParaRPr lang="es-CO"/>
          </a:p>
        </p:txBody>
      </p:sp>
    </p:spTree>
  </p:cSld>
  <p:clrMapOvr>
    <a:masterClrMapping/>
  </p:clrMapOvr>
  <p:transition>
    <p:dissolve/>
    <p:sndAc>
      <p:stSnd>
        <p:snd r:embed="rId1" name="laser.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7 Rectángulo"/>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Conector recto"/>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Grupo"/>
          <p:cNvGrpSpPr/>
          <p:nvPr/>
        </p:nvGrpSpPr>
        <p:grpSpPr>
          <a:xfrm rot="5400000">
            <a:off x="8514581" y="1219200"/>
            <a:ext cx="132763" cy="128466"/>
            <a:chOff x="6668087" y="1297746"/>
            <a:chExt cx="161840" cy="156602"/>
          </a:xfrm>
        </p:grpSpPr>
        <p:cxnSp>
          <p:nvCxnSpPr>
            <p:cNvPr id="15" name="14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Título"/>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s-ES" smtClean="0"/>
              <a:t>Haga clic en el icono para agregar una imagen</a:t>
            </a:r>
            <a:endParaRPr kumimoji="0" lang="en-US"/>
          </a:p>
        </p:txBody>
      </p:sp>
      <p:sp>
        <p:nvSpPr>
          <p:cNvPr id="4" name="3 Marcador de texto"/>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grpSp>
        <p:nvGrpSpPr>
          <p:cNvPr id="14" name="13 Grupo"/>
          <p:cNvGrpSpPr/>
          <p:nvPr/>
        </p:nvGrpSpPr>
        <p:grpSpPr>
          <a:xfrm rot="5400000">
            <a:off x="8666981" y="1371600"/>
            <a:ext cx="132763" cy="128466"/>
            <a:chOff x="6668087" y="1297746"/>
            <a:chExt cx="161840" cy="156602"/>
          </a:xfrm>
        </p:grpSpPr>
        <p:cxnSp>
          <p:nvCxnSpPr>
            <p:cNvPr id="11" name="10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Grupo"/>
          <p:cNvGrpSpPr/>
          <p:nvPr/>
        </p:nvGrpSpPr>
        <p:grpSpPr>
          <a:xfrm rot="5400000">
            <a:off x="8320088" y="1474763"/>
            <a:ext cx="132763" cy="128466"/>
            <a:chOff x="6668087" y="1297746"/>
            <a:chExt cx="161840" cy="156602"/>
          </a:xfrm>
        </p:grpSpPr>
        <p:cxnSp>
          <p:nvCxnSpPr>
            <p:cNvPr id="19" name="18 Conector recto"/>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Conector recto"/>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Conector recto"/>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Marcador de fecha"/>
          <p:cNvSpPr>
            <a:spLocks noGrp="1"/>
          </p:cNvSpPr>
          <p:nvPr>
            <p:ph type="dt" sz="half" idx="10"/>
          </p:nvPr>
        </p:nvSpPr>
        <p:spPr>
          <a:xfrm>
            <a:off x="6477000" y="55499"/>
            <a:ext cx="2133600" cy="365125"/>
          </a:xfrm>
        </p:spPr>
        <p:txBody>
          <a:bodyPr/>
          <a:lstStyle>
            <a:extLst/>
          </a:lstStyle>
          <a:p>
            <a:fld id="{175232C7-E665-463F-9CC6-D275DD1BB1EE}" type="datetimeFigureOut">
              <a:rPr lang="es-CO" smtClean="0"/>
              <a:pPr/>
              <a:t>12/03/2015</a:t>
            </a:fld>
            <a:endParaRPr lang="es-CO"/>
          </a:p>
        </p:txBody>
      </p:sp>
      <p:sp>
        <p:nvSpPr>
          <p:cNvPr id="6" name="5 Marcador de pie de página"/>
          <p:cNvSpPr>
            <a:spLocks noGrp="1"/>
          </p:cNvSpPr>
          <p:nvPr>
            <p:ph type="ftr" sz="quarter" idx="11"/>
          </p:nvPr>
        </p:nvSpPr>
        <p:spPr>
          <a:xfrm>
            <a:off x="914400" y="55499"/>
            <a:ext cx="5562600" cy="365125"/>
          </a:xfrm>
        </p:spPr>
        <p:txBody>
          <a:bodyPr/>
          <a:lstStyle>
            <a:extLst/>
          </a:lstStyle>
          <a:p>
            <a:endParaRPr lang="es-CO"/>
          </a:p>
        </p:txBody>
      </p:sp>
      <p:sp>
        <p:nvSpPr>
          <p:cNvPr id="7" name="6 Marcador de número de diapositiva"/>
          <p:cNvSpPr>
            <a:spLocks noGrp="1"/>
          </p:cNvSpPr>
          <p:nvPr>
            <p:ph type="sldNum" sz="quarter" idx="12"/>
          </p:nvPr>
        </p:nvSpPr>
        <p:spPr>
          <a:xfrm>
            <a:off x="8610600" y="55499"/>
            <a:ext cx="457200" cy="365125"/>
          </a:xfrm>
        </p:spPr>
        <p:txBody>
          <a:bodyPr/>
          <a:lstStyle>
            <a:extLst/>
          </a:lstStyle>
          <a:p>
            <a:fld id="{2BCF3332-F949-45C2-A154-70C3AC37E1D7}" type="slidenum">
              <a:rPr lang="es-CO" smtClean="0"/>
              <a:pPr/>
              <a:t>‹Nº›</a:t>
            </a:fld>
            <a:endParaRPr lang="es-CO"/>
          </a:p>
        </p:txBody>
      </p:sp>
    </p:spTree>
  </p:cSld>
  <p:clrMapOvr>
    <a:masterClrMapping/>
  </p:clrMapOvr>
  <p:transition>
    <p:dissolve/>
    <p:sndAc>
      <p:stSnd>
        <p:snd r:embed="rId1" name="laser.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Rectángulo"/>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Rectángulo"/>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Rectángulo"/>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Rectángulo"/>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Rectángulo"/>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Rectángulo"/>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Marcador de título"/>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75232C7-E665-463F-9CC6-D275DD1BB1EE}" type="datetimeFigureOut">
              <a:rPr lang="es-CO" smtClean="0"/>
              <a:pPr/>
              <a:t>12/03/2015</a:t>
            </a:fld>
            <a:endParaRPr lang="es-CO"/>
          </a:p>
        </p:txBody>
      </p:sp>
      <p:sp>
        <p:nvSpPr>
          <p:cNvPr id="3" name="2 Marcador de pie de página"/>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s-CO"/>
          </a:p>
        </p:txBody>
      </p:sp>
      <p:sp>
        <p:nvSpPr>
          <p:cNvPr id="23" name="22 Marcador de número de diapositiva"/>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2BCF3332-F949-45C2-A154-70C3AC37E1D7}" type="slidenum">
              <a:rPr lang="es-CO" smtClean="0"/>
              <a:pPr/>
              <a:t>‹Nº›</a:t>
            </a:fld>
            <a:endParaRPr lang="es-CO"/>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sndAc>
      <p:stSnd>
        <p:snd r:embed="rId13" name="laser.wav"/>
      </p:stSnd>
    </p:sndAc>
  </p:transition>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O" dirty="0" smtClean="0"/>
              <a:t>DIMENSIONES DEL DESARROLLO HUMANO</a:t>
            </a:r>
            <a:endParaRPr lang="es-CO" dirty="0"/>
          </a:p>
        </p:txBody>
      </p:sp>
      <p:sp>
        <p:nvSpPr>
          <p:cNvPr id="3" name="2 Subtítulo"/>
          <p:cNvSpPr>
            <a:spLocks noGrp="1"/>
          </p:cNvSpPr>
          <p:nvPr>
            <p:ph type="subTitle" idx="1"/>
          </p:nvPr>
        </p:nvSpPr>
        <p:spPr/>
        <p:txBody>
          <a:bodyPr/>
          <a:lstStyle/>
          <a:p>
            <a:r>
              <a:rPr lang="es-CO" dirty="0" smtClean="0"/>
              <a:t>Por:</a:t>
            </a:r>
          </a:p>
          <a:p>
            <a:r>
              <a:rPr lang="es-CO" dirty="0" smtClean="0"/>
              <a:t>Deicy Liliana Carvajal David</a:t>
            </a:r>
          </a:p>
          <a:p>
            <a:r>
              <a:rPr lang="es-CO" dirty="0" smtClean="0"/>
              <a:t>María Yasmid Zuluaga Rendón</a:t>
            </a:r>
            <a:endParaRPr lang="es-CO" dirty="0"/>
          </a:p>
        </p:txBody>
      </p:sp>
      <p:pic>
        <p:nvPicPr>
          <p:cNvPr id="1026" name="Picture 2"/>
          <p:cNvPicPr>
            <a:picLocks noChangeAspect="1" noChangeArrowheads="1"/>
          </p:cNvPicPr>
          <p:nvPr/>
        </p:nvPicPr>
        <p:blipFill>
          <a:blip r:embed="rId3" cstate="print"/>
          <a:srcRect/>
          <a:stretch>
            <a:fillRect/>
          </a:stretch>
        </p:blipFill>
        <p:spPr bwMode="auto">
          <a:xfrm>
            <a:off x="4499992" y="404664"/>
            <a:ext cx="3888432" cy="3528392"/>
          </a:xfrm>
          <a:prstGeom prst="rect">
            <a:avLst/>
          </a:prstGeom>
          <a:noFill/>
          <a:ln w="9525">
            <a:noFill/>
            <a:miter lim="800000"/>
            <a:headEnd/>
            <a:tailEnd/>
          </a:ln>
        </p:spPr>
      </p:pic>
    </p:spTree>
  </p:cSld>
  <p:clrMapOvr>
    <a:masterClrMapping/>
  </p:clrMapOvr>
  <p:transition>
    <p:dissolve/>
    <p:sndAc>
      <p:stSnd>
        <p:snd r:embed="rId2" name="laser.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457200"/>
            <a:ext cx="7772400" cy="914400"/>
          </a:xfrm>
        </p:spPr>
        <p:txBody>
          <a:bodyPr>
            <a:normAutofit fontScale="90000"/>
          </a:bodyPr>
          <a:lstStyle/>
          <a:p>
            <a:r>
              <a:rPr lang="es-CO" b="1" dirty="0" smtClean="0"/>
              <a:t/>
            </a:r>
            <a:br>
              <a:rPr lang="es-CO" b="1" dirty="0" smtClean="0"/>
            </a:br>
            <a:r>
              <a:rPr lang="es-CO" b="1" dirty="0" smtClean="0"/>
              <a:t>a) Proceso de formación y desarrollo físico y motriz:</a:t>
            </a:r>
            <a:r>
              <a:rPr lang="es-CO" dirty="0" smtClean="0"/>
              <a:t/>
            </a:r>
            <a:br>
              <a:rPr lang="es-CO" dirty="0" smtClean="0"/>
            </a:br>
            <a:endParaRPr lang="es-CO" dirty="0"/>
          </a:p>
        </p:txBody>
      </p:sp>
      <p:pic>
        <p:nvPicPr>
          <p:cNvPr id="1028" name="Picture 4"/>
          <p:cNvPicPr>
            <a:picLocks noGrp="1" noChangeAspect="1" noChangeArrowheads="1"/>
          </p:cNvPicPr>
          <p:nvPr>
            <p:ph idx="1"/>
          </p:nvPr>
        </p:nvPicPr>
        <p:blipFill>
          <a:blip r:embed="rId3" cstate="print"/>
          <a:srcRect/>
          <a:stretch>
            <a:fillRect/>
          </a:stretch>
        </p:blipFill>
        <p:spPr bwMode="auto">
          <a:xfrm>
            <a:off x="5580112" y="1700808"/>
            <a:ext cx="3563888" cy="4608512"/>
          </a:xfrm>
          <a:prstGeom prst="rect">
            <a:avLst/>
          </a:prstGeom>
          <a:noFill/>
          <a:ln w="9525">
            <a:noFill/>
            <a:miter lim="800000"/>
            <a:headEnd/>
            <a:tailEnd/>
          </a:ln>
        </p:spPr>
      </p:pic>
      <p:sp>
        <p:nvSpPr>
          <p:cNvPr id="8" name="7 Rectángulo"/>
          <p:cNvSpPr/>
          <p:nvPr/>
        </p:nvSpPr>
        <p:spPr>
          <a:xfrm>
            <a:off x="899592" y="1340768"/>
            <a:ext cx="4572000" cy="5693866"/>
          </a:xfrm>
          <a:prstGeom prst="rect">
            <a:avLst/>
          </a:prstGeom>
        </p:spPr>
        <p:txBody>
          <a:bodyPr>
            <a:spAutoFit/>
          </a:bodyPr>
          <a:lstStyle/>
          <a:p>
            <a:pPr lvl="0" algn="just"/>
            <a:r>
              <a:rPr lang="es-CO" sz="2800" dirty="0" smtClean="0"/>
              <a:t>procesos de maduración físicos y de desarrollo de capacidades y cualidades coordinativas, la percepción del movimiento, la capacidad perceptiva que en interdependencia con el contexto y las características personales conforman las armonías de movimiento y el dominio de las habilidades y destrezas para el desempeño en la vida.</a:t>
            </a:r>
            <a:endParaRPr lang="es-CO" sz="2800" dirty="0"/>
          </a:p>
        </p:txBody>
      </p:sp>
    </p:spTree>
  </p:cSld>
  <p:clrMapOvr>
    <a:masterClrMapping/>
  </p:clrMapOvr>
  <p:transition>
    <p:dissolve/>
    <p:sndAc>
      <p:stSnd>
        <p:snd r:embed="rId2" name="laser.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t>b) Habilidad práxica:</a:t>
            </a:r>
            <a:endParaRPr lang="es-CO" dirty="0"/>
          </a:p>
        </p:txBody>
      </p:sp>
      <p:sp>
        <p:nvSpPr>
          <p:cNvPr id="3" name="2 Marcador de contenido"/>
          <p:cNvSpPr>
            <a:spLocks noGrp="1"/>
          </p:cNvSpPr>
          <p:nvPr>
            <p:ph idx="1"/>
          </p:nvPr>
        </p:nvSpPr>
        <p:spPr/>
        <p:txBody>
          <a:bodyPr/>
          <a:lstStyle/>
          <a:p>
            <a:r>
              <a:rPr lang="es-CO" dirty="0" smtClean="0"/>
              <a:t>Realiza los fundamentos básicos de la educación física y utiliza adecuadamente los escenarios o implementos deportivos,  domésticos, laborales y en general, de la vida cotidiana </a:t>
            </a:r>
            <a:endParaRPr lang="es-CO" dirty="0"/>
          </a:p>
        </p:txBody>
      </p:sp>
      <p:pic>
        <p:nvPicPr>
          <p:cNvPr id="2050" name="Picture 2"/>
          <p:cNvPicPr>
            <a:picLocks noChangeAspect="1" noChangeArrowheads="1"/>
          </p:cNvPicPr>
          <p:nvPr/>
        </p:nvPicPr>
        <p:blipFill>
          <a:blip r:embed="rId3" cstate="print"/>
          <a:srcRect/>
          <a:stretch>
            <a:fillRect/>
          </a:stretch>
        </p:blipFill>
        <p:spPr bwMode="auto">
          <a:xfrm>
            <a:off x="2339752" y="4365104"/>
            <a:ext cx="4608512" cy="2492896"/>
          </a:xfrm>
          <a:prstGeom prst="rect">
            <a:avLst/>
          </a:prstGeom>
          <a:noFill/>
          <a:ln w="9525">
            <a:noFill/>
            <a:miter lim="800000"/>
            <a:headEnd/>
            <a:tailEnd/>
          </a:ln>
        </p:spPr>
      </p:pic>
    </p:spTree>
  </p:cSld>
  <p:clrMapOvr>
    <a:masterClrMapping/>
  </p:clrMapOvr>
  <p:transition>
    <p:dissolve/>
    <p:sndAc>
      <p:stSnd>
        <p:snd r:embed="rId2" name="laser.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t>c) La experiencia corporal</a:t>
            </a:r>
            <a:endParaRPr lang="es-CO" dirty="0"/>
          </a:p>
        </p:txBody>
      </p:sp>
      <p:sp>
        <p:nvSpPr>
          <p:cNvPr id="3" name="2 Marcador de contenido"/>
          <p:cNvSpPr>
            <a:spLocks noGrp="1"/>
          </p:cNvSpPr>
          <p:nvPr>
            <p:ph idx="1"/>
          </p:nvPr>
        </p:nvSpPr>
        <p:spPr>
          <a:xfrm>
            <a:off x="914400" y="1268760"/>
            <a:ext cx="7772400" cy="5086800"/>
          </a:xfrm>
        </p:spPr>
        <p:txBody>
          <a:bodyPr/>
          <a:lstStyle/>
          <a:p>
            <a:r>
              <a:rPr lang="es-CO" dirty="0" smtClean="0"/>
              <a:t>La experiencia corporal comprende todas las acciones corporales aprendidas y no aprendidas, las cuales se desarrollan conforme a los procesos de relación del hombre en sus distintas dimensiones </a:t>
            </a:r>
            <a:endParaRPr lang="es-CO" dirty="0"/>
          </a:p>
        </p:txBody>
      </p:sp>
      <p:pic>
        <p:nvPicPr>
          <p:cNvPr id="3074" name="Picture 2"/>
          <p:cNvPicPr>
            <a:picLocks noChangeAspect="1" noChangeArrowheads="1"/>
          </p:cNvPicPr>
          <p:nvPr/>
        </p:nvPicPr>
        <p:blipFill>
          <a:blip r:embed="rId3" cstate="print"/>
          <a:srcRect/>
          <a:stretch>
            <a:fillRect/>
          </a:stretch>
        </p:blipFill>
        <p:spPr bwMode="auto">
          <a:xfrm>
            <a:off x="2195736" y="3789040"/>
            <a:ext cx="5040560" cy="2828925"/>
          </a:xfrm>
          <a:prstGeom prst="rect">
            <a:avLst/>
          </a:prstGeom>
          <a:noFill/>
          <a:ln w="9525">
            <a:noFill/>
            <a:miter lim="800000"/>
            <a:headEnd/>
            <a:tailEnd/>
          </a:ln>
        </p:spPr>
      </p:pic>
    </p:spTree>
  </p:cSld>
  <p:clrMapOvr>
    <a:masterClrMapping/>
  </p:clrMapOvr>
  <p:transition>
    <p:dissolve/>
    <p:sndAc>
      <p:stSnd>
        <p:snd r:embed="rId2" name="laser.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t>d) la experiencia lúdica:</a:t>
            </a:r>
            <a:endParaRPr lang="es-CO" dirty="0"/>
          </a:p>
        </p:txBody>
      </p:sp>
      <p:sp>
        <p:nvSpPr>
          <p:cNvPr id="3" name="2 Marcador de contenido"/>
          <p:cNvSpPr>
            <a:spLocks noGrp="1"/>
          </p:cNvSpPr>
          <p:nvPr>
            <p:ph idx="1"/>
          </p:nvPr>
        </p:nvSpPr>
        <p:spPr/>
        <p:txBody>
          <a:bodyPr/>
          <a:lstStyle/>
          <a:p>
            <a:r>
              <a:rPr lang="es-CO" dirty="0" smtClean="0"/>
              <a:t>Lo lúdico adquiere pleno sentido en la dimensión corporal como manifestación de relaciones de la biología con la cultura. Comprende tanto la realización del juego como sus implicaciones con la vida del hombre.</a:t>
            </a:r>
          </a:p>
          <a:p>
            <a:endParaRPr lang="es-CO" dirty="0"/>
          </a:p>
        </p:txBody>
      </p:sp>
      <p:pic>
        <p:nvPicPr>
          <p:cNvPr id="5" name="4 Imagen" descr="118.gif"/>
          <p:cNvPicPr>
            <a:picLocks noChangeAspect="1"/>
          </p:cNvPicPr>
          <p:nvPr/>
        </p:nvPicPr>
        <p:blipFill>
          <a:blip r:embed="rId3" cstate="print"/>
          <a:stretch>
            <a:fillRect/>
          </a:stretch>
        </p:blipFill>
        <p:spPr>
          <a:xfrm>
            <a:off x="2987824" y="4221088"/>
            <a:ext cx="3240360" cy="2448272"/>
          </a:xfrm>
          <a:prstGeom prst="rect">
            <a:avLst/>
          </a:prstGeom>
        </p:spPr>
      </p:pic>
    </p:spTree>
  </p:cSld>
  <p:clrMapOvr>
    <a:masterClrMapping/>
  </p:clrMapOvr>
  <p:transition>
    <p:dissolve/>
    <p:sndAc>
      <p:stSnd>
        <p:snd r:embed="rId2" name="laser.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b="1" dirty="0" smtClean="0"/>
              <a:t>e) la inteligencia corporal-kinestesica </a:t>
            </a:r>
            <a:endParaRPr lang="es-CO" dirty="0"/>
          </a:p>
        </p:txBody>
      </p:sp>
      <p:sp>
        <p:nvSpPr>
          <p:cNvPr id="3" name="2 Marcador de contenido"/>
          <p:cNvSpPr>
            <a:spLocks noGrp="1"/>
          </p:cNvSpPr>
          <p:nvPr>
            <p:ph idx="1"/>
          </p:nvPr>
        </p:nvSpPr>
        <p:spPr/>
        <p:txBody>
          <a:bodyPr/>
          <a:lstStyle/>
          <a:p>
            <a:r>
              <a:rPr lang="es-CO" dirty="0" smtClean="0"/>
              <a:t>La inteligencia corporal kinestesica integra las categorías de calidad y eficiencia del movimiento, a los fundamentos de la destreza deportivas y a manifestaciones estéticas y culturales </a:t>
            </a:r>
            <a:endParaRPr lang="es-CO" dirty="0"/>
          </a:p>
        </p:txBody>
      </p:sp>
      <p:pic>
        <p:nvPicPr>
          <p:cNvPr id="4098" name="Picture 2"/>
          <p:cNvPicPr>
            <a:picLocks noChangeAspect="1" noChangeArrowheads="1"/>
          </p:cNvPicPr>
          <p:nvPr/>
        </p:nvPicPr>
        <p:blipFill>
          <a:blip r:embed="rId3" cstate="print"/>
          <a:srcRect/>
          <a:stretch>
            <a:fillRect/>
          </a:stretch>
        </p:blipFill>
        <p:spPr bwMode="auto">
          <a:xfrm>
            <a:off x="1331640" y="4149080"/>
            <a:ext cx="7128792" cy="2880320"/>
          </a:xfrm>
          <a:prstGeom prst="rect">
            <a:avLst/>
          </a:prstGeom>
          <a:noFill/>
          <a:ln w="9525">
            <a:noFill/>
            <a:miter lim="800000"/>
            <a:headEnd/>
            <a:tailEnd/>
          </a:ln>
        </p:spPr>
      </p:pic>
    </p:spTree>
  </p:cSld>
  <p:clrMapOvr>
    <a:masterClrMapping/>
  </p:clrMapOvr>
  <p:transition>
    <p:dissolve/>
    <p:sndAc>
      <p:stSnd>
        <p:snd r:embed="rId2" name="laser.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O" b="1" dirty="0" smtClean="0"/>
              <a:t/>
            </a:r>
            <a:br>
              <a:rPr lang="es-CO" b="1" dirty="0" smtClean="0"/>
            </a:br>
            <a:r>
              <a:rPr lang="es-CO" b="1" dirty="0" smtClean="0"/>
              <a:t>f) inteligencia espacial:</a:t>
            </a:r>
            <a:r>
              <a:rPr lang="es-CO" dirty="0" smtClean="0"/>
              <a:t/>
            </a:r>
            <a:br>
              <a:rPr lang="es-CO" dirty="0" smtClean="0"/>
            </a:br>
            <a:endParaRPr lang="es-CO" dirty="0"/>
          </a:p>
        </p:txBody>
      </p:sp>
      <p:sp>
        <p:nvSpPr>
          <p:cNvPr id="3" name="2 Marcador de contenido"/>
          <p:cNvSpPr>
            <a:spLocks noGrp="1"/>
          </p:cNvSpPr>
          <p:nvPr>
            <p:ph idx="1"/>
          </p:nvPr>
        </p:nvSpPr>
        <p:spPr/>
        <p:txBody>
          <a:bodyPr/>
          <a:lstStyle/>
          <a:p>
            <a:r>
              <a:rPr lang="es-CO" dirty="0" smtClean="0"/>
              <a:t>Se orienta en el espacio y ubica diferentes objetos relacionándolos entre sí y consigo mismo: Aplica esa orientación a situaciones de la vida diaria.</a:t>
            </a:r>
            <a:endParaRPr lang="es-CO" dirty="0"/>
          </a:p>
        </p:txBody>
      </p:sp>
      <p:pic>
        <p:nvPicPr>
          <p:cNvPr id="5122" name="Picture 2"/>
          <p:cNvPicPr>
            <a:picLocks noChangeAspect="1" noChangeArrowheads="1"/>
          </p:cNvPicPr>
          <p:nvPr/>
        </p:nvPicPr>
        <p:blipFill>
          <a:blip r:embed="rId3" cstate="print"/>
          <a:srcRect/>
          <a:stretch>
            <a:fillRect/>
          </a:stretch>
        </p:blipFill>
        <p:spPr bwMode="auto">
          <a:xfrm>
            <a:off x="2699792" y="4077072"/>
            <a:ext cx="4128120" cy="2780928"/>
          </a:xfrm>
          <a:prstGeom prst="rect">
            <a:avLst/>
          </a:prstGeom>
          <a:noFill/>
          <a:ln w="9525">
            <a:noFill/>
            <a:miter lim="800000"/>
            <a:headEnd/>
            <a:tailEnd/>
          </a:ln>
        </p:spPr>
      </p:pic>
    </p:spTree>
  </p:cSld>
  <p:clrMapOvr>
    <a:masterClrMapping/>
  </p:clrMapOvr>
  <p:transition>
    <p:dissolve/>
    <p:sndAc>
      <p:stSnd>
        <p:snd r:embed="rId2" name="laser.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smtClean="0"/>
              <a:t> DIMENSIÓN COGNITIVA</a:t>
            </a:r>
            <a:endParaRPr lang="es-CO"/>
          </a:p>
        </p:txBody>
      </p:sp>
      <p:sp>
        <p:nvSpPr>
          <p:cNvPr id="3" name="2 Marcador de contenido"/>
          <p:cNvSpPr>
            <a:spLocks noGrp="1"/>
          </p:cNvSpPr>
          <p:nvPr>
            <p:ph idx="1"/>
          </p:nvPr>
        </p:nvSpPr>
        <p:spPr/>
        <p:txBody>
          <a:bodyPr>
            <a:normAutofit/>
          </a:bodyPr>
          <a:lstStyle/>
          <a:p>
            <a:r>
              <a:rPr lang="es-CO" dirty="0" smtClean="0"/>
              <a:t>Pretende que el ser humano desarrolle sus procesos de pensamiento y sus dispositivos básicos de aprendizaje (atención, memoria, habituación, motivación y sensopercepción), sus propias estrategias de aprendizaje.</a:t>
            </a:r>
            <a:endParaRPr lang="es-CO" dirty="0"/>
          </a:p>
        </p:txBody>
      </p:sp>
      <p:pic>
        <p:nvPicPr>
          <p:cNvPr id="6146" name="Picture 2"/>
          <p:cNvPicPr>
            <a:picLocks noChangeAspect="1" noChangeArrowheads="1"/>
          </p:cNvPicPr>
          <p:nvPr/>
        </p:nvPicPr>
        <p:blipFill>
          <a:blip r:embed="rId3" cstate="print"/>
          <a:srcRect/>
          <a:stretch>
            <a:fillRect/>
          </a:stretch>
        </p:blipFill>
        <p:spPr bwMode="auto">
          <a:xfrm>
            <a:off x="3059832" y="4293096"/>
            <a:ext cx="2381250" cy="2381250"/>
          </a:xfrm>
          <a:prstGeom prst="rect">
            <a:avLst/>
          </a:prstGeom>
          <a:noFill/>
          <a:ln w="9525">
            <a:noFill/>
            <a:miter lim="800000"/>
            <a:headEnd/>
            <a:tailEnd/>
          </a:ln>
        </p:spPr>
      </p:pic>
    </p:spTree>
  </p:cSld>
  <p:clrMapOvr>
    <a:masterClrMapping/>
  </p:clrMapOvr>
  <p:transition>
    <p:dissolve/>
    <p:sndAc>
      <p:stSnd>
        <p:snd r:embed="rId2" name="laser.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DIMENSIÓN COMUNICATIVA</a:t>
            </a:r>
            <a:endParaRPr lang="es-CO" dirty="0"/>
          </a:p>
        </p:txBody>
      </p:sp>
      <p:pic>
        <p:nvPicPr>
          <p:cNvPr id="7171" name="Picture 3"/>
          <p:cNvPicPr>
            <a:picLocks noGrp="1" noChangeAspect="1" noChangeArrowheads="1"/>
          </p:cNvPicPr>
          <p:nvPr>
            <p:ph idx="1"/>
          </p:nvPr>
        </p:nvPicPr>
        <p:blipFill>
          <a:blip r:embed="rId4" cstate="print"/>
          <a:srcRect/>
          <a:stretch>
            <a:fillRect/>
          </a:stretch>
        </p:blipFill>
        <p:spPr bwMode="auto">
          <a:xfrm>
            <a:off x="7020272" y="4797152"/>
            <a:ext cx="2123728" cy="2060848"/>
          </a:xfrm>
          <a:prstGeom prst="rect">
            <a:avLst/>
          </a:prstGeom>
          <a:noFill/>
          <a:ln w="9525">
            <a:noFill/>
            <a:miter lim="800000"/>
            <a:headEnd/>
            <a:tailEnd/>
          </a:ln>
        </p:spPr>
      </p:pic>
      <p:sp>
        <p:nvSpPr>
          <p:cNvPr id="6" name="5 Rectángulo"/>
          <p:cNvSpPr/>
          <p:nvPr/>
        </p:nvSpPr>
        <p:spPr>
          <a:xfrm>
            <a:off x="1043608" y="1484784"/>
            <a:ext cx="5904656" cy="4832092"/>
          </a:xfrm>
          <a:prstGeom prst="rect">
            <a:avLst/>
          </a:prstGeom>
        </p:spPr>
        <p:txBody>
          <a:bodyPr wrap="square">
            <a:spAutoFit/>
          </a:bodyPr>
          <a:lstStyle/>
          <a:p>
            <a:pPr algn="just"/>
            <a:r>
              <a:rPr lang="es-CO" sz="2800" dirty="0" smtClean="0"/>
              <a:t>Pretende  fortalecer en el ser humano su propia capacidad comunicativa, corporal, verbal, de signos, gestual, escrito y otros, desde el sentimiento, lo emocional, lo espiritual, la necesidad, lo científico, de una forma abierta, utilizando las diferentes posibilidades de comunicación manifestando libremente sus deseos, conocimientos, inconformidades de una manera respetuosa y participativa.</a:t>
            </a:r>
            <a:endParaRPr lang="es-CO" sz="2800" dirty="0"/>
          </a:p>
        </p:txBody>
      </p:sp>
    </p:spTree>
  </p:cSld>
  <p:clrMapOvr>
    <a:masterClrMapping/>
  </p:clrMapOvr>
  <p:transition>
    <p:dissolve/>
    <p:sndAc>
      <p:stSnd>
        <p:snd r:embed="rId3" name="laser.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t>DIMENSIÓN ÉTICA</a:t>
            </a:r>
            <a:endParaRPr lang="es-CO" dirty="0"/>
          </a:p>
        </p:txBody>
      </p:sp>
      <p:sp>
        <p:nvSpPr>
          <p:cNvPr id="3" name="2 Marcador de contenido"/>
          <p:cNvSpPr>
            <a:spLocks noGrp="1"/>
          </p:cNvSpPr>
          <p:nvPr>
            <p:ph idx="1"/>
          </p:nvPr>
        </p:nvSpPr>
        <p:spPr/>
        <p:txBody>
          <a:bodyPr>
            <a:normAutofit/>
          </a:bodyPr>
          <a:lstStyle/>
          <a:p>
            <a:pPr>
              <a:buNone/>
            </a:pPr>
            <a:r>
              <a:rPr lang="es-CO" dirty="0" smtClean="0"/>
              <a:t>    La ética hace referencia al deber ser y al deber hacer del hombre, puesto que el hombre como agente moral no nace se hace.</a:t>
            </a:r>
          </a:p>
          <a:p>
            <a:pPr>
              <a:buNone/>
            </a:pPr>
            <a:endParaRPr lang="es-CO" dirty="0"/>
          </a:p>
        </p:txBody>
      </p:sp>
      <p:pic>
        <p:nvPicPr>
          <p:cNvPr id="9218" name="Picture 2"/>
          <p:cNvPicPr>
            <a:picLocks noChangeAspect="1" noChangeArrowheads="1"/>
          </p:cNvPicPr>
          <p:nvPr/>
        </p:nvPicPr>
        <p:blipFill>
          <a:blip r:embed="rId3" cstate="print"/>
          <a:srcRect/>
          <a:stretch>
            <a:fillRect/>
          </a:stretch>
        </p:blipFill>
        <p:spPr bwMode="auto">
          <a:xfrm>
            <a:off x="2699792" y="3429000"/>
            <a:ext cx="3960440" cy="2880320"/>
          </a:xfrm>
          <a:prstGeom prst="rect">
            <a:avLst/>
          </a:prstGeom>
          <a:noFill/>
          <a:ln w="9525">
            <a:noFill/>
            <a:miter lim="800000"/>
            <a:headEnd/>
            <a:tailEnd/>
          </a:ln>
        </p:spPr>
      </p:pic>
    </p:spTree>
  </p:cSld>
  <p:clrMapOvr>
    <a:masterClrMapping/>
  </p:clrMapOvr>
  <p:transition>
    <p:dissolve/>
    <p:sndAc>
      <p:stSnd>
        <p:snd r:embed="rId2" name="laser.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b="1" dirty="0" smtClean="0"/>
              <a:t> DIMENSIÓN ESPIRITUAL </a:t>
            </a:r>
            <a:endParaRPr lang="es-CO" dirty="0"/>
          </a:p>
        </p:txBody>
      </p:sp>
      <p:sp>
        <p:nvSpPr>
          <p:cNvPr id="3" name="2 Marcador de contenido"/>
          <p:cNvSpPr>
            <a:spLocks noGrp="1"/>
          </p:cNvSpPr>
          <p:nvPr>
            <p:ph idx="1"/>
          </p:nvPr>
        </p:nvSpPr>
        <p:spPr/>
        <p:txBody>
          <a:bodyPr/>
          <a:lstStyle/>
          <a:p>
            <a:pPr>
              <a:buNone/>
            </a:pPr>
            <a:r>
              <a:rPr lang="es-CO" dirty="0" smtClean="0"/>
              <a:t>    Es aquella que se expresa por la necesidad de y por la apertura a valores universales, a ciencias, doctrinas, ritos, convicciones para ser sentido global y profundo a la experiencia de la propia vida y desde ella a la del mundo</a:t>
            </a:r>
            <a:endParaRPr lang="es-CO" dirty="0"/>
          </a:p>
        </p:txBody>
      </p:sp>
      <p:pic>
        <p:nvPicPr>
          <p:cNvPr id="8194" name="Picture 2"/>
          <p:cNvPicPr>
            <a:picLocks noChangeAspect="1" noChangeArrowheads="1"/>
          </p:cNvPicPr>
          <p:nvPr/>
        </p:nvPicPr>
        <p:blipFill>
          <a:blip r:embed="rId3" cstate="print"/>
          <a:srcRect/>
          <a:stretch>
            <a:fillRect/>
          </a:stretch>
        </p:blipFill>
        <p:spPr bwMode="auto">
          <a:xfrm>
            <a:off x="3635896" y="4221088"/>
            <a:ext cx="2016224" cy="2636912"/>
          </a:xfrm>
          <a:prstGeom prst="rect">
            <a:avLst/>
          </a:prstGeom>
          <a:noFill/>
          <a:ln w="9525">
            <a:noFill/>
            <a:miter lim="800000"/>
            <a:headEnd/>
            <a:tailEnd/>
          </a:ln>
        </p:spPr>
      </p:pic>
    </p:spTree>
  </p:cSld>
  <p:clrMapOvr>
    <a:masterClrMapping/>
  </p:clrMapOvr>
  <p:transition>
    <p:dissolve/>
    <p:sndAc>
      <p:stSnd>
        <p:snd r:embed="rId2" name="laser.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143000"/>
          </a:xfrm>
        </p:spPr>
        <p:txBody>
          <a:bodyPr/>
          <a:lstStyle/>
          <a:p>
            <a:r>
              <a:rPr lang="es-CO" dirty="0" smtClean="0"/>
              <a:t>REFLEXIÓN </a:t>
            </a:r>
            <a:endParaRPr lang="es-CO" dirty="0"/>
          </a:p>
        </p:txBody>
      </p:sp>
      <p:sp>
        <p:nvSpPr>
          <p:cNvPr id="3" name="2 Marcador de contenido"/>
          <p:cNvSpPr>
            <a:spLocks noGrp="1"/>
          </p:cNvSpPr>
          <p:nvPr>
            <p:ph idx="1"/>
          </p:nvPr>
        </p:nvSpPr>
        <p:spPr>
          <a:xfrm>
            <a:off x="0" y="1268760"/>
            <a:ext cx="7772400" cy="4572000"/>
          </a:xfrm>
        </p:spPr>
        <p:txBody>
          <a:bodyPr>
            <a:normAutofit/>
          </a:bodyPr>
          <a:lstStyle/>
          <a:p>
            <a:pPr>
              <a:buNone/>
            </a:pPr>
            <a:r>
              <a:rPr lang="es-CO" dirty="0" smtClean="0"/>
              <a:t>    El hombre y el universo tienen una relación íntima y dependiente, donde el uno es para el otro, es una red tejida para la armonía vital, para existir. El hombre transforma la naturaleza, pero vuelve siempre a ella cuando muere y se confabulan para mantener en equilibrio la energía universal.</a:t>
            </a:r>
            <a:endParaRPr lang="es-CO" dirty="0"/>
          </a:p>
        </p:txBody>
      </p:sp>
      <p:pic>
        <p:nvPicPr>
          <p:cNvPr id="6" name="Picture 2"/>
          <p:cNvPicPr>
            <a:picLocks noChangeAspect="1" noChangeArrowheads="1"/>
          </p:cNvPicPr>
          <p:nvPr/>
        </p:nvPicPr>
        <p:blipFill>
          <a:blip r:embed="rId3" cstate="print"/>
          <a:srcRect/>
          <a:stretch>
            <a:fillRect/>
          </a:stretch>
        </p:blipFill>
        <p:spPr bwMode="auto">
          <a:xfrm>
            <a:off x="5436096" y="4221088"/>
            <a:ext cx="3456384" cy="2636912"/>
          </a:xfrm>
          <a:prstGeom prst="rect">
            <a:avLst/>
          </a:prstGeom>
          <a:noFill/>
          <a:ln w="9525">
            <a:noFill/>
            <a:miter lim="800000"/>
            <a:headEnd/>
            <a:tailEnd/>
          </a:ln>
        </p:spPr>
      </p:pic>
    </p:spTree>
  </p:cSld>
  <p:clrMapOvr>
    <a:masterClrMapping/>
  </p:clrMapOvr>
  <p:transition>
    <p:dissolve/>
    <p:sndAc>
      <p:stSnd>
        <p:snd r:embed="rId2" name="laser.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88640"/>
            <a:ext cx="7772400" cy="914400"/>
          </a:xfrm>
        </p:spPr>
        <p:txBody>
          <a:bodyPr/>
          <a:lstStyle/>
          <a:p>
            <a:r>
              <a:rPr lang="es-CO" dirty="0" smtClean="0"/>
              <a:t>DIMENSIÓN ESTÉTICA</a:t>
            </a:r>
            <a:endParaRPr lang="es-CO" dirty="0"/>
          </a:p>
        </p:txBody>
      </p:sp>
      <p:sp>
        <p:nvSpPr>
          <p:cNvPr id="3" name="2 Marcador de contenido"/>
          <p:cNvSpPr>
            <a:spLocks noGrp="1"/>
          </p:cNvSpPr>
          <p:nvPr>
            <p:ph idx="1"/>
          </p:nvPr>
        </p:nvSpPr>
        <p:spPr>
          <a:xfrm>
            <a:off x="0" y="908720"/>
            <a:ext cx="7772400" cy="4572000"/>
          </a:xfrm>
        </p:spPr>
        <p:txBody>
          <a:bodyPr/>
          <a:lstStyle/>
          <a:p>
            <a:pPr algn="just"/>
            <a:r>
              <a:rPr lang="es-CO" dirty="0" smtClean="0"/>
              <a:t>E</a:t>
            </a:r>
            <a:r>
              <a:rPr lang="es-CO" dirty="0" smtClean="0"/>
              <a:t>s </a:t>
            </a:r>
            <a:r>
              <a:rPr lang="es-CO" dirty="0" smtClean="0"/>
              <a:t>una manera particular de sentir, de imaginar, de seleccionar, de expresar, transformar, reconocer y apreciar nuestra presencia, la de los otros y de los otros en el mundo; de comprender, cuidar, disfrutar y recrear la naturaleza y la producción cultural, local y universal. La experiencia estética conlleva la capacidad de atribuir significación personal, social y cultural.</a:t>
            </a:r>
            <a:endParaRPr lang="es-CO" dirty="0"/>
          </a:p>
        </p:txBody>
      </p:sp>
      <p:pic>
        <p:nvPicPr>
          <p:cNvPr id="5" name="4 Imagen" descr="mikey mouse 7.gif"/>
          <p:cNvPicPr>
            <a:picLocks noChangeAspect="1"/>
          </p:cNvPicPr>
          <p:nvPr/>
        </p:nvPicPr>
        <p:blipFill>
          <a:blip r:embed="rId3" cstate="print"/>
          <a:stretch>
            <a:fillRect/>
          </a:stretch>
        </p:blipFill>
        <p:spPr>
          <a:xfrm>
            <a:off x="5004048" y="4676775"/>
            <a:ext cx="3600400" cy="2181225"/>
          </a:xfrm>
          <a:prstGeom prst="rect">
            <a:avLst/>
          </a:prstGeom>
        </p:spPr>
      </p:pic>
    </p:spTree>
  </p:cSld>
  <p:clrMapOvr>
    <a:masterClrMapping/>
  </p:clrMapOvr>
  <p:transition>
    <p:dissolve/>
    <p:sndAc>
      <p:stSnd>
        <p:snd r:embed="rId2" name="laser.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DESARROLLO </a:t>
            </a:r>
            <a:endParaRPr lang="es-CO" dirty="0"/>
          </a:p>
        </p:txBody>
      </p:sp>
      <p:pic>
        <p:nvPicPr>
          <p:cNvPr id="3079" name="Picture 7"/>
          <p:cNvPicPr>
            <a:picLocks noGrp="1" noChangeAspect="1" noChangeArrowheads="1"/>
          </p:cNvPicPr>
          <p:nvPr>
            <p:ph idx="1"/>
          </p:nvPr>
        </p:nvPicPr>
        <p:blipFill>
          <a:blip r:embed="rId3" cstate="print"/>
          <a:srcRect/>
          <a:stretch>
            <a:fillRect/>
          </a:stretch>
        </p:blipFill>
        <p:spPr bwMode="auto">
          <a:xfrm>
            <a:off x="5331602" y="1988840"/>
            <a:ext cx="3632886" cy="3960440"/>
          </a:xfrm>
          <a:prstGeom prst="rect">
            <a:avLst/>
          </a:prstGeom>
          <a:noFill/>
          <a:ln w="9525">
            <a:noFill/>
            <a:miter lim="800000"/>
            <a:headEnd/>
            <a:tailEnd/>
          </a:ln>
        </p:spPr>
      </p:pic>
      <p:sp>
        <p:nvSpPr>
          <p:cNvPr id="10" name="9 Rectángulo"/>
          <p:cNvSpPr/>
          <p:nvPr/>
        </p:nvSpPr>
        <p:spPr>
          <a:xfrm>
            <a:off x="899592" y="1484784"/>
            <a:ext cx="4644008" cy="5016758"/>
          </a:xfrm>
          <a:prstGeom prst="rect">
            <a:avLst/>
          </a:prstGeom>
        </p:spPr>
        <p:txBody>
          <a:bodyPr wrap="square">
            <a:spAutoFit/>
          </a:bodyPr>
          <a:lstStyle/>
          <a:p>
            <a:pPr lvl="0"/>
            <a:r>
              <a:rPr lang="es-CO" sz="3200" dirty="0" smtClean="0"/>
              <a:t>Proceso mediante el cual se evoluciona al pasar de una etapa a otra.</a:t>
            </a:r>
          </a:p>
          <a:p>
            <a:r>
              <a:rPr lang="es-CO" sz="3200" dirty="0" smtClean="0"/>
              <a:t>El concepto de desarrollo también se refiere a los avances y las mejoras que permitan satisfacer de mejor manera las necesidades básicas del ser humano</a:t>
            </a:r>
            <a:endParaRPr lang="es-CO" sz="3200" dirty="0"/>
          </a:p>
        </p:txBody>
      </p:sp>
    </p:spTree>
  </p:cSld>
  <p:clrMapOvr>
    <a:masterClrMapping/>
  </p:clrMapOvr>
  <p:transition>
    <p:dissolve/>
    <p:sndAc>
      <p:stSnd>
        <p:snd r:embed="rId2" name="laser.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DIMENSION </a:t>
            </a:r>
            <a:endParaRPr lang="es-CO" dirty="0"/>
          </a:p>
        </p:txBody>
      </p:sp>
      <p:sp>
        <p:nvSpPr>
          <p:cNvPr id="3" name="2 Marcador de contenido"/>
          <p:cNvSpPr>
            <a:spLocks noGrp="1"/>
          </p:cNvSpPr>
          <p:nvPr>
            <p:ph idx="1"/>
          </p:nvPr>
        </p:nvSpPr>
        <p:spPr/>
        <p:txBody>
          <a:bodyPr>
            <a:normAutofit/>
          </a:bodyPr>
          <a:lstStyle/>
          <a:p>
            <a:pPr algn="just"/>
            <a:endParaRPr lang="es-CO" dirty="0"/>
          </a:p>
        </p:txBody>
      </p:sp>
      <p:pic>
        <p:nvPicPr>
          <p:cNvPr id="4098" name="Picture 2"/>
          <p:cNvPicPr>
            <a:picLocks noChangeAspect="1" noChangeArrowheads="1"/>
          </p:cNvPicPr>
          <p:nvPr/>
        </p:nvPicPr>
        <p:blipFill>
          <a:blip r:embed="rId4" cstate="print"/>
          <a:srcRect/>
          <a:stretch>
            <a:fillRect/>
          </a:stretch>
        </p:blipFill>
        <p:spPr bwMode="auto">
          <a:xfrm>
            <a:off x="395536" y="1114931"/>
            <a:ext cx="8424936" cy="5743069"/>
          </a:xfrm>
          <a:prstGeom prst="rect">
            <a:avLst/>
          </a:prstGeom>
          <a:noFill/>
          <a:ln w="9525">
            <a:noFill/>
            <a:miter lim="800000"/>
            <a:headEnd/>
            <a:tailEnd/>
          </a:ln>
        </p:spPr>
      </p:pic>
      <p:sp>
        <p:nvSpPr>
          <p:cNvPr id="5" name="4 Rectángulo"/>
          <p:cNvSpPr/>
          <p:nvPr/>
        </p:nvSpPr>
        <p:spPr>
          <a:xfrm>
            <a:off x="2286000" y="2413338"/>
            <a:ext cx="4572000" cy="584775"/>
          </a:xfrm>
          <a:prstGeom prst="rect">
            <a:avLst/>
          </a:prstGeom>
        </p:spPr>
        <p:txBody>
          <a:bodyPr>
            <a:spAutoFit/>
          </a:bodyPr>
          <a:lstStyle/>
          <a:p>
            <a:endParaRPr lang="es-CO" sz="3200" dirty="0">
              <a:solidFill>
                <a:schemeClr val="bg1"/>
              </a:solidFill>
            </a:endParaRPr>
          </a:p>
        </p:txBody>
      </p:sp>
      <p:sp>
        <p:nvSpPr>
          <p:cNvPr id="6" name="5 Rectángulo"/>
          <p:cNvSpPr/>
          <p:nvPr/>
        </p:nvSpPr>
        <p:spPr>
          <a:xfrm>
            <a:off x="2286000" y="2551837"/>
            <a:ext cx="4572000" cy="461665"/>
          </a:xfrm>
          <a:prstGeom prst="rect">
            <a:avLst/>
          </a:prstGeom>
        </p:spPr>
        <p:txBody>
          <a:bodyPr>
            <a:spAutoFit/>
          </a:bodyPr>
          <a:lstStyle/>
          <a:p>
            <a:endParaRPr lang="es-CO" sz="2400" dirty="0">
              <a:solidFill>
                <a:schemeClr val="tx2"/>
              </a:solidFill>
            </a:endParaRPr>
          </a:p>
        </p:txBody>
      </p:sp>
      <p:sp>
        <p:nvSpPr>
          <p:cNvPr id="7" name="6 Rectángulo"/>
          <p:cNvSpPr/>
          <p:nvPr/>
        </p:nvSpPr>
        <p:spPr>
          <a:xfrm>
            <a:off x="1403648" y="1268760"/>
            <a:ext cx="6696744" cy="5078313"/>
          </a:xfrm>
          <a:prstGeom prst="rect">
            <a:avLst/>
          </a:prstGeom>
        </p:spPr>
        <p:txBody>
          <a:bodyPr wrap="square">
            <a:spAutoFit/>
          </a:bodyPr>
          <a:lstStyle/>
          <a:p>
            <a:pPr lvl="0"/>
            <a:r>
              <a:rPr lang="es-CO" sz="3600" b="1" dirty="0" smtClean="0">
                <a:solidFill>
                  <a:schemeClr val="bg1"/>
                </a:solidFill>
              </a:rPr>
              <a:t>son los diferentes estados de la existencia que experimentamos durante el camino hacia el Ser Único. Es decir son los pasos evolutivos que el Ser decidió experimentar para regresar a la fuente divina. Todos los niveles dimensionales se encuentran en el aquí el ahora</a:t>
            </a:r>
            <a:r>
              <a:rPr lang="es-CO" sz="3600" b="1" dirty="0" smtClean="0"/>
              <a:t>. </a:t>
            </a:r>
            <a:endParaRPr lang="es-CO" sz="3600" b="1" dirty="0"/>
          </a:p>
        </p:txBody>
      </p:sp>
    </p:spTree>
  </p:cSld>
  <p:clrMapOvr>
    <a:masterClrMapping/>
  </p:clrMapOvr>
  <p:transition>
    <p:dissolve/>
    <p:sndAc>
      <p:stSnd>
        <p:snd r:embed="rId3" name="laser.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SER HUMANO</a:t>
            </a:r>
            <a:endParaRPr lang="es-CO" dirty="0"/>
          </a:p>
        </p:txBody>
      </p:sp>
      <p:sp>
        <p:nvSpPr>
          <p:cNvPr id="3" name="2 Marcador de contenido"/>
          <p:cNvSpPr>
            <a:spLocks noGrp="1"/>
          </p:cNvSpPr>
          <p:nvPr>
            <p:ph idx="1"/>
          </p:nvPr>
        </p:nvSpPr>
        <p:spPr/>
        <p:txBody>
          <a:bodyPr>
            <a:normAutofit fontScale="92500" lnSpcReduction="20000"/>
          </a:bodyPr>
          <a:lstStyle/>
          <a:p>
            <a:pPr algn="just"/>
            <a:r>
              <a:rPr lang="es-CO" dirty="0" smtClean="0"/>
              <a:t>El ser humano es el portador de características únicas, irrepetibles e insustituibles, que lo diferencian del resto de especies existentes: como la conciencia, la capacidad de expresarse manifestando sus ideas a través del lenguaje, tiene conocimiento sobre si mismo y su </a:t>
            </a:r>
            <a:r>
              <a:rPr lang="es-CO" dirty="0" smtClean="0"/>
              <a:t>entorno</a:t>
            </a:r>
            <a:r>
              <a:rPr lang="es-CO" dirty="0" smtClean="0"/>
              <a:t>, </a:t>
            </a:r>
            <a:r>
              <a:rPr lang="es-CO" dirty="0" smtClean="0"/>
              <a:t>permitiéndole transformar la realidad, conocimiento de sus estados emocionales, tendencia a la autorrealización, capacidad de elección, creatividad y desarrollo en una sociedad, considerando que funciona como una totalidad por lo mencionado, se lo denomina como un organismo bio, psico, social.</a:t>
            </a:r>
            <a:endParaRPr lang="es-CO" dirty="0"/>
          </a:p>
        </p:txBody>
      </p:sp>
    </p:spTree>
  </p:cSld>
  <p:clrMapOvr>
    <a:masterClrMapping/>
  </p:clrMapOvr>
  <p:transition>
    <p:dissolve/>
    <p:sndAc>
      <p:stSnd>
        <p:snd r:embed="rId2" name="laser.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O" dirty="0" smtClean="0"/>
              <a:t>DESARROLLO HUMANO</a:t>
            </a:r>
            <a:endParaRPr lang="es-CO" dirty="0"/>
          </a:p>
        </p:txBody>
      </p:sp>
      <p:sp>
        <p:nvSpPr>
          <p:cNvPr id="3" name="2 Marcador de contenido"/>
          <p:cNvSpPr>
            <a:spLocks noGrp="1"/>
          </p:cNvSpPr>
          <p:nvPr>
            <p:ph idx="1"/>
          </p:nvPr>
        </p:nvSpPr>
        <p:spPr/>
        <p:txBody>
          <a:bodyPr/>
          <a:lstStyle/>
          <a:p>
            <a:pPr algn="just">
              <a:buNone/>
            </a:pPr>
            <a:r>
              <a:rPr lang="es-CO" dirty="0" smtClean="0"/>
              <a:t>Cantidad de opciones que tiene un ser humano en su propio medio, para ser o hacer lo que el desea ser o hacer, desarrollando cada una de las dimensiones</a:t>
            </a:r>
          </a:p>
          <a:p>
            <a:pPr algn="just">
              <a:buNone/>
            </a:pPr>
            <a:r>
              <a:rPr lang="es-CO" dirty="0" smtClean="0"/>
              <a:t>Que lo conforman</a:t>
            </a:r>
          </a:p>
          <a:p>
            <a:pPr algn="just">
              <a:buNone/>
            </a:pPr>
            <a:r>
              <a:rPr lang="es-CO" dirty="0" smtClean="0"/>
              <a:t>Como </a:t>
            </a:r>
            <a:r>
              <a:rPr lang="es-CO" smtClean="0"/>
              <a:t>ser humano. </a:t>
            </a:r>
            <a:endParaRPr lang="es-CO" dirty="0"/>
          </a:p>
        </p:txBody>
      </p:sp>
      <p:pic>
        <p:nvPicPr>
          <p:cNvPr id="5122" name="Picture 2"/>
          <p:cNvPicPr>
            <a:picLocks noChangeAspect="1" noChangeArrowheads="1"/>
          </p:cNvPicPr>
          <p:nvPr/>
        </p:nvPicPr>
        <p:blipFill>
          <a:blip r:embed="rId3" cstate="print"/>
          <a:srcRect/>
          <a:stretch>
            <a:fillRect/>
          </a:stretch>
        </p:blipFill>
        <p:spPr bwMode="auto">
          <a:xfrm>
            <a:off x="4860032" y="3212976"/>
            <a:ext cx="3418879" cy="3418879"/>
          </a:xfrm>
          <a:prstGeom prst="rect">
            <a:avLst/>
          </a:prstGeom>
          <a:noFill/>
          <a:ln w="9525">
            <a:noFill/>
            <a:miter lim="800000"/>
            <a:headEnd/>
            <a:tailEnd/>
          </a:ln>
        </p:spPr>
      </p:pic>
    </p:spTree>
  </p:cSld>
  <p:clrMapOvr>
    <a:masterClrMapping/>
  </p:clrMapOvr>
  <p:transition>
    <p:dissolve/>
    <p:sndAc>
      <p:stSnd>
        <p:snd r:embed="rId2" name="laser.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2616" y="260648"/>
            <a:ext cx="7834064" cy="1188744"/>
          </a:xfrm>
        </p:spPr>
        <p:txBody>
          <a:bodyPr>
            <a:normAutofit fontScale="90000"/>
          </a:bodyPr>
          <a:lstStyle/>
          <a:p>
            <a:pPr algn="ctr"/>
            <a:r>
              <a:rPr lang="es-CO" dirty="0" smtClean="0"/>
              <a:t>DIMENSIONES DEL                             DESARROLLO HUMANO</a:t>
            </a:r>
            <a:endParaRPr lang="es-CO" dirty="0"/>
          </a:p>
        </p:txBody>
      </p:sp>
      <p:sp>
        <p:nvSpPr>
          <p:cNvPr id="7" name="6 Marcador de contenido"/>
          <p:cNvSpPr>
            <a:spLocks noGrp="1"/>
          </p:cNvSpPr>
          <p:nvPr>
            <p:ph idx="1"/>
          </p:nvPr>
        </p:nvSpPr>
        <p:spPr>
          <a:xfrm>
            <a:off x="539552" y="1700808"/>
            <a:ext cx="7772400" cy="4572000"/>
          </a:xfrm>
        </p:spPr>
        <p:txBody>
          <a:bodyPr/>
          <a:lstStyle/>
          <a:p>
            <a:pPr>
              <a:buNone/>
            </a:pPr>
            <a:r>
              <a:rPr lang="es-CO" dirty="0" smtClean="0"/>
              <a:t>    El hombre recurre a las dimensiones como un planteamiento metodológico que sirven como indicadores para el logro del desarrollo humano, las cuales al ser trabajadas en su conjunto potencian al ser humano en su integridad</a:t>
            </a:r>
            <a:endParaRPr lang="es-CO" dirty="0"/>
          </a:p>
        </p:txBody>
      </p:sp>
      <p:pic>
        <p:nvPicPr>
          <p:cNvPr id="6155" name="Picture 11"/>
          <p:cNvPicPr>
            <a:picLocks noChangeAspect="1" noChangeArrowheads="1"/>
          </p:cNvPicPr>
          <p:nvPr/>
        </p:nvPicPr>
        <p:blipFill>
          <a:blip r:embed="rId3" cstate="print"/>
          <a:srcRect/>
          <a:stretch>
            <a:fillRect/>
          </a:stretch>
        </p:blipFill>
        <p:spPr bwMode="auto">
          <a:xfrm>
            <a:off x="3491880" y="4372955"/>
            <a:ext cx="2883967" cy="2485045"/>
          </a:xfrm>
          <a:prstGeom prst="rect">
            <a:avLst/>
          </a:prstGeom>
          <a:noFill/>
          <a:ln w="9525">
            <a:noFill/>
            <a:miter lim="800000"/>
            <a:headEnd/>
            <a:tailEnd/>
          </a:ln>
        </p:spPr>
      </p:pic>
    </p:spTree>
  </p:cSld>
  <p:clrMapOvr>
    <a:masterClrMapping/>
  </p:clrMapOvr>
  <p:transition>
    <p:dissolve/>
    <p:sndAc>
      <p:stSnd>
        <p:snd r:embed="rId2" name="laser.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Dimensión corporal </a:t>
            </a:r>
            <a:endParaRPr lang="es-CO" dirty="0"/>
          </a:p>
        </p:txBody>
      </p:sp>
      <p:sp>
        <p:nvSpPr>
          <p:cNvPr id="3" name="2 Marcador de contenido"/>
          <p:cNvSpPr>
            <a:spLocks noGrp="1"/>
          </p:cNvSpPr>
          <p:nvPr>
            <p:ph idx="1"/>
          </p:nvPr>
        </p:nvSpPr>
        <p:spPr>
          <a:xfrm>
            <a:off x="467544" y="1556792"/>
            <a:ext cx="8229600" cy="4525963"/>
          </a:xfrm>
        </p:spPr>
        <p:txBody>
          <a:bodyPr/>
          <a:lstStyle/>
          <a:p>
            <a:pPr>
              <a:buNone/>
            </a:pPr>
            <a:r>
              <a:rPr lang="es-CO" dirty="0" smtClean="0"/>
              <a:t>    Se expresa la dimensión corporal como la posibilidad del ser humano para expresar su corporeidad en sus diferentes manifestaciones y medios, desde su sentir, desde su realidad y verdad, desde su cultura, construyendo interrelaciones con el medio y con otros seres</a:t>
            </a:r>
            <a:endParaRPr lang="es-CO" dirty="0"/>
          </a:p>
        </p:txBody>
      </p:sp>
      <p:pic>
        <p:nvPicPr>
          <p:cNvPr id="5" name="4 Imagen" descr="665.gif"/>
          <p:cNvPicPr>
            <a:picLocks noChangeAspect="1"/>
          </p:cNvPicPr>
          <p:nvPr/>
        </p:nvPicPr>
        <p:blipFill>
          <a:blip r:embed="rId3" cstate="print"/>
          <a:stretch>
            <a:fillRect/>
          </a:stretch>
        </p:blipFill>
        <p:spPr>
          <a:xfrm>
            <a:off x="4427984" y="4509120"/>
            <a:ext cx="1728192" cy="2160240"/>
          </a:xfrm>
          <a:prstGeom prst="rect">
            <a:avLst/>
          </a:prstGeom>
        </p:spPr>
      </p:pic>
    </p:spTree>
  </p:cSld>
  <p:clrMapOvr>
    <a:masterClrMapping/>
  </p:clrMapOvr>
  <p:transition>
    <p:dissolve/>
    <p:sndAc>
      <p:stSnd>
        <p:snd r:embed="rId2" name="laser.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171400"/>
            <a:ext cx="7772400" cy="914400"/>
          </a:xfrm>
        </p:spPr>
        <p:txBody>
          <a:bodyPr>
            <a:normAutofit fontScale="90000"/>
          </a:bodyPr>
          <a:lstStyle/>
          <a:p>
            <a:r>
              <a:rPr lang="es-CO" b="1" dirty="0" smtClean="0"/>
              <a:t/>
            </a:r>
            <a:br>
              <a:rPr lang="es-CO" b="1" dirty="0" smtClean="0"/>
            </a:br>
            <a:r>
              <a:rPr lang="es-CO" b="1" dirty="0" smtClean="0"/>
              <a:t>Procesos de la dimensión corporal</a:t>
            </a:r>
            <a:r>
              <a:rPr lang="es-CO" dirty="0" smtClean="0"/>
              <a:t/>
            </a:r>
            <a:br>
              <a:rPr lang="es-CO" dirty="0" smtClean="0"/>
            </a:br>
            <a:endParaRPr lang="es-CO" dirty="0"/>
          </a:p>
        </p:txBody>
      </p:sp>
      <p:sp>
        <p:nvSpPr>
          <p:cNvPr id="3" name="2 Marcador de contenido"/>
          <p:cNvSpPr>
            <a:spLocks noGrp="1"/>
          </p:cNvSpPr>
          <p:nvPr>
            <p:ph idx="1"/>
          </p:nvPr>
        </p:nvSpPr>
        <p:spPr>
          <a:xfrm>
            <a:off x="971600" y="1556792"/>
            <a:ext cx="7772400" cy="4572000"/>
          </a:xfrm>
        </p:spPr>
        <p:txBody>
          <a:bodyPr/>
          <a:lstStyle/>
          <a:p>
            <a:r>
              <a:rPr lang="es-CO" dirty="0" smtClean="0"/>
              <a:t>Los componentes de la dimensión corporal  son entre otros: habilidad práxica, experiencia corporal-kinestesica y la inteligencia espacial.</a:t>
            </a:r>
          </a:p>
          <a:p>
            <a:pPr>
              <a:buNone/>
            </a:pPr>
            <a:endParaRPr lang="es-CO" dirty="0"/>
          </a:p>
        </p:txBody>
      </p:sp>
      <p:pic>
        <p:nvPicPr>
          <p:cNvPr id="11268" name="Picture 4"/>
          <p:cNvPicPr>
            <a:picLocks noChangeAspect="1" noChangeArrowheads="1"/>
          </p:cNvPicPr>
          <p:nvPr/>
        </p:nvPicPr>
        <p:blipFill>
          <a:blip r:embed="rId3" cstate="print"/>
          <a:srcRect/>
          <a:stretch>
            <a:fillRect/>
          </a:stretch>
        </p:blipFill>
        <p:spPr bwMode="auto">
          <a:xfrm>
            <a:off x="1907704" y="3717032"/>
            <a:ext cx="5112568" cy="3140968"/>
          </a:xfrm>
          <a:prstGeom prst="rect">
            <a:avLst/>
          </a:prstGeom>
          <a:noFill/>
          <a:ln w="9525">
            <a:noFill/>
            <a:miter lim="800000"/>
            <a:headEnd/>
            <a:tailEnd/>
          </a:ln>
        </p:spPr>
      </p:pic>
    </p:spTree>
  </p:cSld>
  <p:clrMapOvr>
    <a:masterClrMapping/>
  </p:clrMapOvr>
  <p:transition>
    <p:dissolve/>
    <p:sndAc>
      <p:stSnd>
        <p:snd r:embed="rId2" name="laser.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1132</TotalTime>
  <Words>881</Words>
  <Application>Microsoft Office PowerPoint</Application>
  <PresentationFormat>Presentación en pantalla (4:3)</PresentationFormat>
  <Paragraphs>47</Paragraphs>
  <Slides>20</Slides>
  <Notes>2</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Metro</vt:lpstr>
      <vt:lpstr>DIMENSIONES DEL DESARROLLO HUMANO</vt:lpstr>
      <vt:lpstr>REFLEXIÓN </vt:lpstr>
      <vt:lpstr>DESARROLLO </vt:lpstr>
      <vt:lpstr>DIMENSION </vt:lpstr>
      <vt:lpstr>SER HUMANO</vt:lpstr>
      <vt:lpstr>DESARROLLO HUMANO</vt:lpstr>
      <vt:lpstr>DIMENSIONES DEL                             DESARROLLO HUMANO</vt:lpstr>
      <vt:lpstr>Dimensión corporal </vt:lpstr>
      <vt:lpstr> Procesos de la dimensión corporal </vt:lpstr>
      <vt:lpstr> a) Proceso de formación y desarrollo físico y motriz: </vt:lpstr>
      <vt:lpstr>b) Habilidad práxica:</vt:lpstr>
      <vt:lpstr>c) La experiencia corporal</vt:lpstr>
      <vt:lpstr>d) la experiencia lúdica:</vt:lpstr>
      <vt:lpstr>e) la inteligencia corporal-kinestesica </vt:lpstr>
      <vt:lpstr> f) inteligencia espacial: </vt:lpstr>
      <vt:lpstr> DIMENSIÓN COGNITIVA</vt:lpstr>
      <vt:lpstr>DIMENSIÓN COMUNICATIVA</vt:lpstr>
      <vt:lpstr>DIMENSIÓN ÉTICA</vt:lpstr>
      <vt:lpstr> DIMENSIÓN ESPIRITUAL </vt:lpstr>
      <vt:lpstr>DIMENSIÓN ESTÉTICA</vt:lpstr>
    </vt:vector>
  </TitlesOfParts>
  <Company>CASA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DIMENSIONES DEL DESARROLLO HUMANO</dc:title>
  <dc:creator>YASMID</dc:creator>
  <cp:lastModifiedBy>IE VILLA DEL SOCORRO</cp:lastModifiedBy>
  <cp:revision>116</cp:revision>
  <dcterms:created xsi:type="dcterms:W3CDTF">2010-08-18T23:27:11Z</dcterms:created>
  <dcterms:modified xsi:type="dcterms:W3CDTF">2015-03-12T12:36:51Z</dcterms:modified>
</cp:coreProperties>
</file>